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4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69"/>
    <p:restoredTop sz="96208"/>
  </p:normalViewPr>
  <p:slideViewPr>
    <p:cSldViewPr snapToGrid="0" snapToObjects="1">
      <p:cViewPr varScale="1">
        <p:scale>
          <a:sx n="151" d="100"/>
          <a:sy n="151" d="100"/>
        </p:scale>
        <p:origin x="8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31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711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94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280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61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702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299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552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566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696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79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4/14/20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77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sites/zackfriedman/2019/01/11/live-paycheck-to-paycheck-government-shutdown/#7e6775c44f1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statista.com/statistics/184902/homeownership-rate-in-the-us-since-2003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png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tiff"/><Relationship Id="rId5" Type="http://schemas.openxmlformats.org/officeDocument/2006/relationships/image" Target="../media/image2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FDBD-4E78-9243-8881-FED4CAA842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Home</a:t>
            </a:r>
            <a:r>
              <a:rPr lang="en-US" dirty="0">
                <a:solidFill>
                  <a:schemeClr val="accent3"/>
                </a:solidFill>
              </a:rPr>
              <a:t>/</a:t>
            </a:r>
            <a:r>
              <a:rPr lang="en-US" dirty="0">
                <a:solidFill>
                  <a:schemeClr val="bg1"/>
                </a:solidFill>
              </a:rPr>
              <a:t>Slice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C22519-7197-684E-9525-6C0A9DAE3D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4670246"/>
            <a:ext cx="7315200" cy="914400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Final Project: Rutgers Data Science &amp; Visualization Bootcamp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2793D7-4C30-C945-8700-53A6240C7336}"/>
              </a:ext>
            </a:extLst>
          </p:cNvPr>
          <p:cNvSpPr txBox="1"/>
          <p:nvPr/>
        </p:nvSpPr>
        <p:spPr>
          <a:xfrm>
            <a:off x="1069848" y="5214551"/>
            <a:ext cx="4028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Nada, Jeff, Collins &amp; Dan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C3842AE4-B05D-7D44-8267-A62993F5B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2302" y="3122297"/>
            <a:ext cx="3095897" cy="309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65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12AEB-F2C7-FC49-9B68-245AFEE69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pic>
        <p:nvPicPr>
          <p:cNvPr id="6" name="Content Placeholder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360A96A3-66F8-DE45-89FC-988C28F33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08802" y="34725"/>
            <a:ext cx="769716" cy="76971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2332EA-606D-0A4B-9F09-77BEA7015111}"/>
              </a:ext>
            </a:extLst>
          </p:cNvPr>
          <p:cNvSpPr txBox="1"/>
          <p:nvPr/>
        </p:nvSpPr>
        <p:spPr>
          <a:xfrm>
            <a:off x="3669175" y="804441"/>
            <a:ext cx="782448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Our goal is to provide seamless cash to homeowners while democratizing real estate investing. No monthly principal payments, no interest. </a:t>
            </a:r>
          </a:p>
          <a:p>
            <a:br>
              <a:rPr lang="en-US" sz="1600" dirty="0"/>
            </a:br>
            <a:r>
              <a:rPr lang="en-US" sz="1600" b="1" u="sng" dirty="0"/>
              <a:t>The Homeowner</a:t>
            </a:r>
            <a:r>
              <a:rPr lang="en-US" sz="1600" dirty="0"/>
              <a:t>:</a:t>
            </a:r>
          </a:p>
          <a:p>
            <a:endParaRPr lang="en-US" sz="1600" dirty="0"/>
          </a:p>
          <a:p>
            <a:pPr fontAlgn="base"/>
            <a:r>
              <a:rPr lang="en-US" sz="1600" dirty="0"/>
              <a:t>Even financially responsible individuals fall on hard times and need access to cash, but obtaining much needed cash can be stressful, time consuming, and costly in the long-term.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600" u="sng" dirty="0">
                <a:hlinkClick r:id="rId3"/>
              </a:rPr>
              <a:t>CareerBuilder</a:t>
            </a:r>
            <a:r>
              <a:rPr lang="en-US" sz="1600" dirty="0"/>
              <a:t> found that in </a:t>
            </a:r>
            <a:r>
              <a:rPr lang="en-US" sz="1600" b="1" dirty="0"/>
              <a:t>2019 78% of U.S. workers were living paycheck to paycheck</a:t>
            </a:r>
            <a:r>
              <a:rPr lang="en-US" sz="1600" dirty="0"/>
              <a:t>. 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While at the same time, </a:t>
            </a:r>
            <a:r>
              <a:rPr lang="en-US" sz="1600" u="sng" dirty="0">
                <a:hlinkClick r:id="rId4"/>
              </a:rPr>
              <a:t>Statista</a:t>
            </a:r>
            <a:r>
              <a:rPr lang="en-US" sz="1600" dirty="0"/>
              <a:t> published data highlighting the </a:t>
            </a:r>
            <a:r>
              <a:rPr lang="en-US" sz="1600" b="1" dirty="0"/>
              <a:t>homeownership rate in the U.S. was as high as 65</a:t>
            </a:r>
            <a:r>
              <a:rPr lang="en-US" sz="1600" b="1"/>
              <a:t>%</a:t>
            </a:r>
            <a:r>
              <a:rPr lang="en-US" sz="1600"/>
              <a:t> (in 2019).</a:t>
            </a:r>
            <a:endParaRPr lang="en-US" sz="1600" dirty="0"/>
          </a:p>
          <a:p>
            <a:br>
              <a:rPr lang="en-US" sz="1600" dirty="0"/>
            </a:br>
            <a:r>
              <a:rPr lang="en-US" sz="1600" b="1" u="sng" dirty="0"/>
              <a:t>The Investor</a:t>
            </a:r>
            <a:r>
              <a:rPr lang="en-US" sz="1600" dirty="0"/>
              <a:t>:</a:t>
            </a:r>
          </a:p>
          <a:p>
            <a:endParaRPr lang="en-US" sz="1600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Investing in real estate is capital intensive and often reserved for more sophisticated investment professionals.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While low cost/no cost equity investing has sky-rocketed in recent years, the real estate market has remained exclusive.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To top things off, owning a home is expensive as lenders often require hefty down payments. 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What if there was another option to diversify your portfolio? Welcome to </a:t>
            </a:r>
            <a:r>
              <a:rPr lang="en-US" sz="1600" dirty="0" err="1"/>
              <a:t>HomeSlice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6244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A5B15-8268-AE4B-B1AC-39B4A523C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36596-8910-2E48-9852-BFBD5326E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0" y="868680"/>
            <a:ext cx="8220918" cy="3240333"/>
          </a:xfrm>
        </p:spPr>
        <p:txBody>
          <a:bodyPr/>
          <a:lstStyle/>
          <a:p>
            <a:r>
              <a:rPr lang="en-US" dirty="0"/>
              <a:t>Python (incl. Pandas, Flask, </a:t>
            </a:r>
            <a:r>
              <a:rPr lang="en-US" dirty="0" err="1"/>
              <a:t>ZillowAPI</a:t>
            </a:r>
            <a:r>
              <a:rPr lang="en-US" dirty="0"/>
              <a:t>, </a:t>
            </a:r>
            <a:r>
              <a:rPr lang="en-US" dirty="0" err="1"/>
              <a:t>SQLAlchemy</a:t>
            </a:r>
            <a:r>
              <a:rPr lang="en-US" dirty="0"/>
              <a:t>, </a:t>
            </a:r>
            <a:r>
              <a:rPr lang="en-US" dirty="0" err="1"/>
              <a:t>scikit</a:t>
            </a:r>
            <a:r>
              <a:rPr lang="en-US" dirty="0"/>
              <a:t>-learn and more)</a:t>
            </a:r>
          </a:p>
          <a:p>
            <a:r>
              <a:rPr lang="en-US" dirty="0"/>
              <a:t>JavaScript</a:t>
            </a:r>
          </a:p>
          <a:p>
            <a:r>
              <a:rPr lang="en-US" dirty="0"/>
              <a:t>SQL</a:t>
            </a:r>
          </a:p>
          <a:p>
            <a:r>
              <a:rPr lang="en-US" dirty="0"/>
              <a:t>AWS RDS</a:t>
            </a:r>
          </a:p>
          <a:p>
            <a:r>
              <a:rPr lang="en-US" dirty="0" err="1"/>
              <a:t>PgAdmin</a:t>
            </a:r>
            <a:r>
              <a:rPr lang="en-US" dirty="0"/>
              <a:t> Database</a:t>
            </a:r>
          </a:p>
          <a:p>
            <a:r>
              <a:rPr lang="en-US" dirty="0"/>
              <a:t>HTML/CSS (incl. Bootstrap)</a:t>
            </a:r>
          </a:p>
          <a:p>
            <a:r>
              <a:rPr lang="en-US" dirty="0"/>
              <a:t>Tableau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B39587-1BEA-C24A-BFA4-13289FAA7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702" y="4419811"/>
            <a:ext cx="2081627" cy="12455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DA88FF-176A-B94B-83FF-515C3A4E4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5201" y="4419811"/>
            <a:ext cx="1677879" cy="16713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4BF9A8-44CC-A34A-A6A8-B3EC2EAA4D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4793" y="4419811"/>
            <a:ext cx="1620049" cy="1671351"/>
          </a:xfrm>
          <a:prstGeom prst="rect">
            <a:avLst/>
          </a:prstGeom>
        </p:spPr>
      </p:pic>
      <p:pic>
        <p:nvPicPr>
          <p:cNvPr id="10" name="Content Placeholder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118B545B-7C10-B24E-877E-C40BC1401C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08802" y="34725"/>
            <a:ext cx="769716" cy="7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249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179E6-962F-3145-B79A-94885C512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2A0213-2C29-4C42-B61C-28409CBB5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A25AE67E-0133-C446-BA36-D0B01C6D8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1536" y="2829136"/>
            <a:ext cx="1688862" cy="1688862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37FC8A6-B0B5-6644-B573-7F8F599DBD89}"/>
              </a:ext>
            </a:extLst>
          </p:cNvPr>
          <p:cNvCxnSpPr>
            <a:cxnSpLocks/>
          </p:cNvCxnSpPr>
          <p:nvPr/>
        </p:nvCxnSpPr>
        <p:spPr>
          <a:xfrm flipV="1">
            <a:off x="6760398" y="1865395"/>
            <a:ext cx="2629137" cy="14145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9D143CD-7C03-D245-837B-97E95A13AEA1}"/>
              </a:ext>
            </a:extLst>
          </p:cNvPr>
          <p:cNvCxnSpPr>
            <a:cxnSpLocks/>
          </p:cNvCxnSpPr>
          <p:nvPr/>
        </p:nvCxnSpPr>
        <p:spPr>
          <a:xfrm>
            <a:off x="4478869" y="3824938"/>
            <a:ext cx="59266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C628BD07-B365-F741-88F7-4BECE9779D6F}"/>
              </a:ext>
            </a:extLst>
          </p:cNvPr>
          <p:cNvSpPr/>
          <p:nvPr/>
        </p:nvSpPr>
        <p:spPr>
          <a:xfrm>
            <a:off x="3628543" y="3622225"/>
            <a:ext cx="744590" cy="40542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Address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B7958A9-3D81-864F-8ADB-B9129B170590}"/>
              </a:ext>
            </a:extLst>
          </p:cNvPr>
          <p:cNvCxnSpPr>
            <a:cxnSpLocks/>
          </p:cNvCxnSpPr>
          <p:nvPr/>
        </p:nvCxnSpPr>
        <p:spPr>
          <a:xfrm flipH="1">
            <a:off x="6824135" y="2091268"/>
            <a:ext cx="2624667" cy="142503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F748695E-A9D9-2D44-BC29-E5992D5E7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1205" y="1104807"/>
            <a:ext cx="1080126" cy="1521177"/>
          </a:xfrm>
          <a:prstGeom prst="rect">
            <a:avLst/>
          </a:prstGeom>
        </p:spPr>
      </p:pic>
      <p:sp>
        <p:nvSpPr>
          <p:cNvPr id="27" name="Can 26">
            <a:extLst>
              <a:ext uri="{FF2B5EF4-FFF2-40B4-BE49-F238E27FC236}">
                <a16:creationId xmlns:a16="http://schemas.microsoft.com/office/drawing/2014/main" id="{5685DA5E-D782-224C-80E6-94206E125193}"/>
              </a:ext>
            </a:extLst>
          </p:cNvPr>
          <p:cNvSpPr/>
          <p:nvPr/>
        </p:nvSpPr>
        <p:spPr>
          <a:xfrm>
            <a:off x="10407575" y="4783668"/>
            <a:ext cx="1368180" cy="159956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1A104D4-AB21-7347-AE5C-A2006777F2A9}"/>
              </a:ext>
            </a:extLst>
          </p:cNvPr>
          <p:cNvCxnSpPr>
            <a:cxnSpLocks/>
          </p:cNvCxnSpPr>
          <p:nvPr/>
        </p:nvCxnSpPr>
        <p:spPr>
          <a:xfrm>
            <a:off x="8661642" y="2987951"/>
            <a:ext cx="1745933" cy="17279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8E121CA0-29D9-DF44-BEE9-43110611DA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9760" y="2116800"/>
            <a:ext cx="1033415" cy="102939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6CEE87C-B4D1-E545-A9EB-F0652B7E67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2528" y="5481563"/>
            <a:ext cx="778274" cy="465667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9C0D25D-0122-3944-AD47-C4D567C5403B}"/>
              </a:ext>
            </a:extLst>
          </p:cNvPr>
          <p:cNvCxnSpPr>
            <a:cxnSpLocks/>
          </p:cNvCxnSpPr>
          <p:nvPr/>
        </p:nvCxnSpPr>
        <p:spPr>
          <a:xfrm flipH="1" flipV="1">
            <a:off x="8506962" y="3167652"/>
            <a:ext cx="1678440" cy="16837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09017788-51B9-5D48-9EE3-0437328C86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4076" y="3389816"/>
            <a:ext cx="1127847" cy="1163562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915278C-6B24-9143-9590-83FCDD9B90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3349" y="1509134"/>
            <a:ext cx="1274322" cy="1274322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5D65C46E-2502-C844-B29B-8FC0547A3372}"/>
              </a:ext>
            </a:extLst>
          </p:cNvPr>
          <p:cNvSpPr txBox="1"/>
          <p:nvPr/>
        </p:nvSpPr>
        <p:spPr>
          <a:xfrm>
            <a:off x="3572943" y="1226544"/>
            <a:ext cx="85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1E607A6-98D1-C14C-B380-0058E677EEA2}"/>
              </a:ext>
            </a:extLst>
          </p:cNvPr>
          <p:cNvCxnSpPr>
            <a:cxnSpLocks/>
          </p:cNvCxnSpPr>
          <p:nvPr/>
        </p:nvCxnSpPr>
        <p:spPr>
          <a:xfrm>
            <a:off x="4000510" y="2829136"/>
            <a:ext cx="0" cy="6650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0BEE57F6-FC8E-CB4F-AFBB-92B605EE40D3}"/>
              </a:ext>
            </a:extLst>
          </p:cNvPr>
          <p:cNvSpPr/>
          <p:nvPr/>
        </p:nvSpPr>
        <p:spPr>
          <a:xfrm>
            <a:off x="4657129" y="1966632"/>
            <a:ext cx="744590" cy="40542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Home Value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17AD2BC-0451-864E-807C-CC13549F1243}"/>
              </a:ext>
            </a:extLst>
          </p:cNvPr>
          <p:cNvSpPr/>
          <p:nvPr/>
        </p:nvSpPr>
        <p:spPr>
          <a:xfrm>
            <a:off x="4402911" y="2434645"/>
            <a:ext cx="744590" cy="40542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Cash Offer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55C0729-6854-C145-B312-BFB4CC6861D9}"/>
              </a:ext>
            </a:extLst>
          </p:cNvPr>
          <p:cNvCxnSpPr>
            <a:cxnSpLocks/>
          </p:cNvCxnSpPr>
          <p:nvPr/>
        </p:nvCxnSpPr>
        <p:spPr>
          <a:xfrm flipH="1" flipV="1">
            <a:off x="5331966" y="2411911"/>
            <a:ext cx="317303" cy="5760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A26F94B-56EF-A849-99DF-82EF126C2EC8}"/>
              </a:ext>
            </a:extLst>
          </p:cNvPr>
          <p:cNvCxnSpPr>
            <a:cxnSpLocks/>
          </p:cNvCxnSpPr>
          <p:nvPr/>
        </p:nvCxnSpPr>
        <p:spPr>
          <a:xfrm flipH="1" flipV="1">
            <a:off x="5197855" y="2699931"/>
            <a:ext cx="403849" cy="3278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235C7D5E-3744-EC4D-874C-BF99085CE527}"/>
              </a:ext>
            </a:extLst>
          </p:cNvPr>
          <p:cNvSpPr/>
          <p:nvPr/>
        </p:nvSpPr>
        <p:spPr>
          <a:xfrm>
            <a:off x="6333067" y="1104807"/>
            <a:ext cx="702733" cy="22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input</a:t>
            </a:r>
          </a:p>
        </p:txBody>
      </p:sp>
    </p:spTree>
    <p:extLst>
      <p:ext uri="{BB962C8B-B14F-4D97-AF65-F5344CB8AC3E}">
        <p14:creationId xmlns:p14="http://schemas.microsoft.com/office/powerpoint/2010/main" val="421615611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{D87856B0-5A5B-FC4C-9ED9-CD67BFC0B83C}tf10001124</Template>
  <TotalTime>1276</TotalTime>
  <Words>243</Words>
  <Application>Microsoft Macintosh PowerPoint</Application>
  <PresentationFormat>Widescreen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Corbel</vt:lpstr>
      <vt:lpstr>Wingdings 2</vt:lpstr>
      <vt:lpstr>Frame</vt:lpstr>
      <vt:lpstr>Home/Slice</vt:lpstr>
      <vt:lpstr>Background</vt:lpstr>
      <vt:lpstr>Tools</vt:lpstr>
      <vt:lpstr>Data 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Home/Slice</dc:title>
  <dc:creator>Dan Bishop</dc:creator>
  <cp:lastModifiedBy>Dan Bishop</cp:lastModifiedBy>
  <cp:revision>9</cp:revision>
  <dcterms:created xsi:type="dcterms:W3CDTF">2020-04-15T00:46:56Z</dcterms:created>
  <dcterms:modified xsi:type="dcterms:W3CDTF">2020-04-15T22:52:41Z</dcterms:modified>
</cp:coreProperties>
</file>